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Comfortaa SemiBold"/>
      <p:regular r:id="rId14"/>
      <p:bold r:id="rId15"/>
    </p:embeddedFont>
    <p:embeddedFont>
      <p:font typeface="Playfair Display"/>
      <p:regular r:id="rId16"/>
      <p:bold r:id="rId17"/>
      <p:italic r:id="rId18"/>
      <p:boldItalic r:id="rId19"/>
    </p:embeddedFont>
    <p:embeddedFont>
      <p:font typeface="Amatic SC"/>
      <p:regular r:id="rId20"/>
      <p:bold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aticSC-regular.fntdata"/><Relationship Id="rId22" Type="http://schemas.openxmlformats.org/officeDocument/2006/relationships/font" Target="fonts/Lato-regular.fntdata"/><Relationship Id="rId21" Type="http://schemas.openxmlformats.org/officeDocument/2006/relationships/font" Target="fonts/AmaticSC-bold.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ComfortaaSemiBold-bold.fntdata"/><Relationship Id="rId14" Type="http://schemas.openxmlformats.org/officeDocument/2006/relationships/font" Target="fonts/ComfortaaSemiBold-regular.fntdata"/><Relationship Id="rId17" Type="http://schemas.openxmlformats.org/officeDocument/2006/relationships/font" Target="fonts/PlayfairDisplay-bold.fntdata"/><Relationship Id="rId16" Type="http://schemas.openxmlformats.org/officeDocument/2006/relationships/font" Target="fonts/PlayfairDisplay-regular.fntdata"/><Relationship Id="rId19" Type="http://schemas.openxmlformats.org/officeDocument/2006/relationships/font" Target="fonts/PlayfairDisplay-boldItalic.fntdata"/><Relationship Id="rId18" Type="http://schemas.openxmlformats.org/officeDocument/2006/relationships/font" Target="fonts/PlayfairDispl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7aac6d13f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7aac6d13f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7aac6d13f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7aac6d13f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83bb984236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83bb98423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83bb98423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83bb98423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d45a72c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7d45a72c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d45a72c5f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7d45a72c5f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7e5b4dcc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7e5b4dcc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3154a1b8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3154a1b8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hyperlink" Target="mailto:jortegagonzalez@crec.org" TargetMode="External"/><Relationship Id="rId5" Type="http://schemas.openxmlformats.org/officeDocument/2006/relationships/hyperlink" Target="mailto:ogonzalez@crec.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idx="1" type="subTitle"/>
          </p:nvPr>
        </p:nvSpPr>
        <p:spPr>
          <a:xfrm>
            <a:off x="1071900" y="1548150"/>
            <a:ext cx="7000200" cy="1023600"/>
          </a:xfrm>
          <a:prstGeom prst="rect">
            <a:avLst/>
          </a:prstGeom>
        </p:spPr>
        <p:txBody>
          <a:bodyPr anchorCtr="0" anchor="b" bIns="91425" lIns="91425" spcFirstLastPara="1" rIns="91425" wrap="square" tIns="91425">
            <a:noAutofit/>
          </a:bodyPr>
          <a:lstStyle/>
          <a:p>
            <a:pPr indent="0" lvl="0" marL="0" rtl="0" algn="ctr">
              <a:lnSpc>
                <a:spcPct val="80000"/>
              </a:lnSpc>
              <a:spcBef>
                <a:spcPts val="1000"/>
              </a:spcBef>
              <a:spcAft>
                <a:spcPts val="0"/>
              </a:spcAft>
              <a:buSzPts val="605"/>
              <a:buNone/>
            </a:pPr>
            <a:r>
              <a:t/>
            </a:r>
            <a:endParaRPr b="1" sz="2420">
              <a:solidFill>
                <a:schemeClr val="dk1"/>
              </a:solidFill>
              <a:latin typeface="Georgia"/>
              <a:ea typeface="Georgia"/>
              <a:cs typeface="Georgia"/>
              <a:sym typeface="Georgia"/>
            </a:endParaRPr>
          </a:p>
          <a:p>
            <a:pPr indent="0" lvl="0" marL="0" rtl="0" algn="ctr">
              <a:lnSpc>
                <a:spcPct val="80000"/>
              </a:lnSpc>
              <a:spcBef>
                <a:spcPts val="1000"/>
              </a:spcBef>
              <a:spcAft>
                <a:spcPts val="0"/>
              </a:spcAft>
              <a:buSzPts val="605"/>
              <a:buNone/>
            </a:pPr>
            <a:r>
              <a:rPr b="1" lang="en" sz="2420">
                <a:solidFill>
                  <a:schemeClr val="dk1"/>
                </a:solidFill>
                <a:latin typeface="Georgia"/>
                <a:ea typeface="Georgia"/>
                <a:cs typeface="Georgia"/>
                <a:sym typeface="Georgia"/>
              </a:rPr>
              <a:t>Teachers: Mr. Gonzalez &amp; Mrs. Ortega</a:t>
            </a:r>
            <a:endParaRPr b="1" sz="2420">
              <a:solidFill>
                <a:schemeClr val="dk1"/>
              </a:solidFill>
              <a:latin typeface="Georgia"/>
              <a:ea typeface="Georgia"/>
              <a:cs typeface="Georgia"/>
              <a:sym typeface="Georgia"/>
            </a:endParaRPr>
          </a:p>
          <a:p>
            <a:pPr indent="0" lvl="0" marL="0" rtl="0" algn="ctr">
              <a:lnSpc>
                <a:spcPct val="80000"/>
              </a:lnSpc>
              <a:spcBef>
                <a:spcPts val="1000"/>
              </a:spcBef>
              <a:spcAft>
                <a:spcPts val="0"/>
              </a:spcAft>
              <a:buSzPts val="605"/>
              <a:buNone/>
            </a:pPr>
            <a:r>
              <a:rPr lang="en" sz="1820">
                <a:latin typeface="Georgia"/>
                <a:ea typeface="Georgia"/>
                <a:cs typeface="Georgia"/>
                <a:sym typeface="Georgia"/>
              </a:rPr>
              <a:t> </a:t>
            </a:r>
            <a:endParaRPr sz="1820">
              <a:latin typeface="Georgia"/>
              <a:ea typeface="Georgia"/>
              <a:cs typeface="Georgia"/>
              <a:sym typeface="Georgia"/>
            </a:endParaRPr>
          </a:p>
          <a:p>
            <a:pPr indent="0" lvl="0" marL="0" rtl="0" algn="ctr">
              <a:lnSpc>
                <a:spcPct val="80000"/>
              </a:lnSpc>
              <a:spcBef>
                <a:spcPts val="1000"/>
              </a:spcBef>
              <a:spcAft>
                <a:spcPts val="0"/>
              </a:spcAft>
              <a:buSzPts val="605"/>
              <a:buNone/>
            </a:pPr>
            <a:r>
              <a:t/>
            </a:r>
            <a:endParaRPr sz="1320">
              <a:latin typeface="Georgia"/>
              <a:ea typeface="Georgia"/>
              <a:cs typeface="Georgia"/>
              <a:sym typeface="Georgia"/>
            </a:endParaRPr>
          </a:p>
        </p:txBody>
      </p:sp>
      <p:pic>
        <p:nvPicPr>
          <p:cNvPr id="69" name="Google Shape;69;p13"/>
          <p:cNvPicPr preferRelativeResize="0"/>
          <p:nvPr/>
        </p:nvPicPr>
        <p:blipFill>
          <a:blip r:embed="rId3">
            <a:alphaModFix/>
          </a:blip>
          <a:stretch>
            <a:fillRect/>
          </a:stretch>
        </p:blipFill>
        <p:spPr>
          <a:xfrm>
            <a:off x="6477255" y="3781625"/>
            <a:ext cx="2528595" cy="1141200"/>
          </a:xfrm>
          <a:prstGeom prst="rect">
            <a:avLst/>
          </a:prstGeom>
          <a:noFill/>
          <a:ln>
            <a:noFill/>
          </a:ln>
        </p:spPr>
      </p:pic>
      <p:sp>
        <p:nvSpPr>
          <p:cNvPr id="70" name="Google Shape;70;p13"/>
          <p:cNvSpPr txBox="1"/>
          <p:nvPr/>
        </p:nvSpPr>
        <p:spPr>
          <a:xfrm>
            <a:off x="591400" y="424250"/>
            <a:ext cx="8175600" cy="1023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935"/>
              <a:buNone/>
            </a:pPr>
            <a:r>
              <a:rPr b="1" lang="en" sz="5500">
                <a:solidFill>
                  <a:srgbClr val="FFFFFF"/>
                </a:solidFill>
                <a:latin typeface="Amatic SC"/>
                <a:ea typeface="Amatic SC"/>
                <a:cs typeface="Amatic SC"/>
                <a:sym typeface="Amatic SC"/>
              </a:rPr>
              <a:t>Multilingual Learners Program </a:t>
            </a:r>
            <a:endParaRPr b="1" sz="5500">
              <a:solidFill>
                <a:srgbClr val="FFFFFF"/>
              </a:solidFill>
              <a:latin typeface="Amatic SC"/>
              <a:ea typeface="Amatic SC"/>
              <a:cs typeface="Amatic SC"/>
              <a:sym typeface="Amatic SC"/>
            </a:endParaRPr>
          </a:p>
        </p:txBody>
      </p:sp>
      <p:pic>
        <p:nvPicPr>
          <p:cNvPr id="71" name="Google Shape;71;p13"/>
          <p:cNvPicPr preferRelativeResize="0"/>
          <p:nvPr/>
        </p:nvPicPr>
        <p:blipFill>
          <a:blip r:embed="rId4">
            <a:alphaModFix/>
          </a:blip>
          <a:stretch>
            <a:fillRect/>
          </a:stretch>
        </p:blipFill>
        <p:spPr>
          <a:xfrm>
            <a:off x="2356513" y="2083075"/>
            <a:ext cx="4430975" cy="169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 name="Shape 75"/>
        <p:cNvGrpSpPr/>
        <p:nvPr/>
      </p:nvGrpSpPr>
      <p:grpSpPr>
        <a:xfrm>
          <a:off x="0" y="0"/>
          <a:ext cx="0" cy="0"/>
          <a:chOff x="0" y="0"/>
          <a:chExt cx="0" cy="0"/>
        </a:xfrm>
      </p:grpSpPr>
      <p:sp>
        <p:nvSpPr>
          <p:cNvPr id="76" name="Google Shape;76;p14"/>
          <p:cNvSpPr txBox="1"/>
          <p:nvPr>
            <p:ph type="title"/>
          </p:nvPr>
        </p:nvSpPr>
        <p:spPr>
          <a:xfrm>
            <a:off x="311700" y="18847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ML Program Goals</a:t>
            </a:r>
            <a:endParaRPr>
              <a:latin typeface="Georgia"/>
              <a:ea typeface="Georgia"/>
              <a:cs typeface="Georgia"/>
              <a:sym typeface="Georgia"/>
            </a:endParaRPr>
          </a:p>
        </p:txBody>
      </p:sp>
      <p:sp>
        <p:nvSpPr>
          <p:cNvPr id="77" name="Google Shape;77;p14"/>
          <p:cNvSpPr txBox="1"/>
          <p:nvPr>
            <p:ph idx="1" type="body"/>
          </p:nvPr>
        </p:nvSpPr>
        <p:spPr>
          <a:xfrm>
            <a:off x="311700" y="1325550"/>
            <a:ext cx="8347800" cy="3745200"/>
          </a:xfrm>
          <a:prstGeom prst="rect">
            <a:avLst/>
          </a:prstGeom>
        </p:spPr>
        <p:txBody>
          <a:bodyPr anchorCtr="0" anchor="t" bIns="91425" lIns="91425" spcFirstLastPara="1" rIns="91425" wrap="square" tIns="91425">
            <a:normAutofit/>
          </a:bodyPr>
          <a:lstStyle/>
          <a:p>
            <a:pPr indent="-355600" lvl="0" marL="457200" rtl="0" algn="l">
              <a:lnSpc>
                <a:spcPct val="105000"/>
              </a:lnSpc>
              <a:spcBef>
                <a:spcPts val="1200"/>
              </a:spcBef>
              <a:spcAft>
                <a:spcPts val="0"/>
              </a:spcAft>
              <a:buSzPts val="2000"/>
              <a:buFont typeface="Georgia"/>
              <a:buChar char="★"/>
            </a:pPr>
            <a:r>
              <a:rPr lang="en" sz="2000">
                <a:latin typeface="Georgia"/>
                <a:ea typeface="Georgia"/>
                <a:cs typeface="Georgia"/>
                <a:sym typeface="Georgia"/>
              </a:rPr>
              <a:t>To help students achieve academic growth and proficiency in the skills of reading, writing, speaking, and listening in the English language.</a:t>
            </a:r>
            <a:endParaRPr sz="2000">
              <a:latin typeface="Georgia"/>
              <a:ea typeface="Georgia"/>
              <a:cs typeface="Georgia"/>
              <a:sym typeface="Georgia"/>
            </a:endParaRPr>
          </a:p>
          <a:p>
            <a:pPr indent="-355600" lvl="0" marL="457200" rtl="0" algn="l">
              <a:lnSpc>
                <a:spcPct val="105000"/>
              </a:lnSpc>
              <a:spcBef>
                <a:spcPts val="0"/>
              </a:spcBef>
              <a:spcAft>
                <a:spcPts val="0"/>
              </a:spcAft>
              <a:buSzPts val="2000"/>
              <a:buFont typeface="Georgia"/>
              <a:buChar char="★"/>
            </a:pPr>
            <a:r>
              <a:rPr lang="en" sz="2000">
                <a:latin typeface="Georgia"/>
                <a:ea typeface="Georgia"/>
                <a:cs typeface="Georgia"/>
                <a:sym typeface="Georgia"/>
              </a:rPr>
              <a:t>To respect, embrace, and encourage cross-curricular learning of different cultures.</a:t>
            </a:r>
            <a:endParaRPr sz="2000">
              <a:latin typeface="Georgia"/>
              <a:ea typeface="Georgia"/>
              <a:cs typeface="Georgia"/>
              <a:sym typeface="Georgia"/>
            </a:endParaRPr>
          </a:p>
          <a:p>
            <a:pPr indent="-355600" lvl="0" marL="457200" rtl="0" algn="l">
              <a:lnSpc>
                <a:spcPct val="105000"/>
              </a:lnSpc>
              <a:spcBef>
                <a:spcPts val="0"/>
              </a:spcBef>
              <a:spcAft>
                <a:spcPts val="0"/>
              </a:spcAft>
              <a:buSzPts val="2000"/>
              <a:buFont typeface="Georgia"/>
              <a:buChar char="★"/>
            </a:pPr>
            <a:r>
              <a:rPr lang="en" sz="2000">
                <a:latin typeface="Georgia"/>
                <a:ea typeface="Georgia"/>
                <a:cs typeface="Georgia"/>
                <a:sym typeface="Georgia"/>
              </a:rPr>
              <a:t>To encourage school connections with both students and parents.</a:t>
            </a:r>
            <a:endParaRPr sz="2000">
              <a:latin typeface="Georgia"/>
              <a:ea typeface="Georgia"/>
              <a:cs typeface="Georgia"/>
              <a:sym typeface="Georgia"/>
            </a:endParaRPr>
          </a:p>
          <a:p>
            <a:pPr indent="-355600" lvl="0" marL="457200" rtl="0" algn="l">
              <a:lnSpc>
                <a:spcPct val="105000"/>
              </a:lnSpc>
              <a:spcBef>
                <a:spcPts val="0"/>
              </a:spcBef>
              <a:spcAft>
                <a:spcPts val="0"/>
              </a:spcAft>
              <a:buSzPts val="2000"/>
              <a:buFont typeface="Georgia"/>
              <a:buChar char="★"/>
            </a:pPr>
            <a:r>
              <a:rPr lang="en" sz="2000">
                <a:latin typeface="Georgia"/>
                <a:ea typeface="Georgia"/>
                <a:cs typeface="Georgia"/>
                <a:sym typeface="Georgia"/>
              </a:rPr>
              <a:t>To celebrate each student's unique culture and native language while providing support in content classes.</a:t>
            </a:r>
            <a:endParaRPr sz="2000">
              <a:latin typeface="Georgia"/>
              <a:ea typeface="Georgia"/>
              <a:cs typeface="Georgia"/>
              <a:sym typeface="Georgia"/>
            </a:endParaRPr>
          </a:p>
          <a:p>
            <a:pPr indent="0" lvl="0" marL="457200" rtl="0" algn="l">
              <a:lnSpc>
                <a:spcPct val="105000"/>
              </a:lnSpc>
              <a:spcBef>
                <a:spcPts val="1200"/>
              </a:spcBef>
              <a:spcAft>
                <a:spcPts val="1200"/>
              </a:spcAft>
              <a:buNone/>
            </a:pPr>
            <a:r>
              <a:t/>
            </a:r>
            <a:endParaRPr b="1" sz="2200">
              <a:latin typeface="Georgia"/>
              <a:ea typeface="Georgia"/>
              <a:cs typeface="Georgia"/>
              <a:sym typeface="Georgia"/>
            </a:endParaRPr>
          </a:p>
        </p:txBody>
      </p:sp>
      <p:pic>
        <p:nvPicPr>
          <p:cNvPr id="78" name="Google Shape;78;p14"/>
          <p:cNvPicPr preferRelativeResize="0"/>
          <p:nvPr/>
        </p:nvPicPr>
        <p:blipFill>
          <a:blip r:embed="rId3">
            <a:alphaModFix/>
          </a:blip>
          <a:stretch>
            <a:fillRect/>
          </a:stretch>
        </p:blipFill>
        <p:spPr>
          <a:xfrm>
            <a:off x="6540700" y="3896150"/>
            <a:ext cx="2444875" cy="1103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5"/>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 sz="2816">
                <a:latin typeface="Georgia"/>
                <a:ea typeface="Georgia"/>
                <a:cs typeface="Georgia"/>
                <a:sym typeface="Georgia"/>
              </a:rPr>
              <a:t>Language Enrichment course overview </a:t>
            </a:r>
            <a:endParaRPr sz="2816">
              <a:latin typeface="Georgia"/>
              <a:ea typeface="Georgia"/>
              <a:cs typeface="Georgia"/>
              <a:sym typeface="Georgia"/>
            </a:endParaRPr>
          </a:p>
          <a:p>
            <a:pPr indent="0" lvl="0" marL="0" rtl="0" algn="l">
              <a:spcBef>
                <a:spcPts val="1200"/>
              </a:spcBef>
              <a:spcAft>
                <a:spcPts val="0"/>
              </a:spcAft>
              <a:buNone/>
            </a:pPr>
            <a:r>
              <a:t/>
            </a:r>
            <a:endParaRPr sz="3150">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sp>
        <p:nvSpPr>
          <p:cNvPr id="84" name="Google Shape;84;p1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70000" lnSpcReduction="20000"/>
          </a:bodyPr>
          <a:lstStyle/>
          <a:p>
            <a:pPr indent="-375456" lvl="0" marL="457200" rtl="0" algn="l">
              <a:spcBef>
                <a:spcPts val="0"/>
              </a:spcBef>
              <a:spcAft>
                <a:spcPts val="0"/>
              </a:spcAft>
              <a:buSzPct val="100000"/>
              <a:buFont typeface="Georgia"/>
              <a:buChar char="★"/>
            </a:pPr>
            <a:r>
              <a:rPr lang="en" sz="3303">
                <a:latin typeface="Times New Roman"/>
                <a:ea typeface="Times New Roman"/>
                <a:cs typeface="Times New Roman"/>
                <a:sym typeface="Times New Roman"/>
              </a:rPr>
              <a:t>The goal of the Language Enrichment course is to provide equal educational opportunities to students who have a primary or home language other than English and who are Multilingual Learners. It is for this reason that its primary focus is to provide an English-rich environment so those students will become proficient in English as soon as possible. </a:t>
            </a:r>
            <a:endParaRPr sz="3303">
              <a:latin typeface="Times New Roman"/>
              <a:ea typeface="Times New Roman"/>
              <a:cs typeface="Times New Roman"/>
              <a:sym typeface="Times New Roman"/>
            </a:endParaRPr>
          </a:p>
          <a:p>
            <a:pPr indent="0" lvl="0" marL="457200" rtl="0" algn="l">
              <a:spcBef>
                <a:spcPts val="1200"/>
              </a:spcBef>
              <a:spcAft>
                <a:spcPts val="0"/>
              </a:spcAft>
              <a:buNone/>
            </a:pPr>
            <a:r>
              <a:t/>
            </a:r>
            <a:endParaRPr b="1" sz="2400">
              <a:latin typeface="Georgia"/>
              <a:ea typeface="Georgia"/>
              <a:cs typeface="Georgia"/>
              <a:sym typeface="Georgia"/>
            </a:endParaRPr>
          </a:p>
          <a:p>
            <a:pPr indent="0" lvl="0" marL="0" rtl="0" algn="l">
              <a:spcBef>
                <a:spcPts val="1200"/>
              </a:spcBef>
              <a:spcAft>
                <a:spcPts val="1200"/>
              </a:spcAft>
              <a:buNone/>
            </a:pPr>
            <a:r>
              <a:t/>
            </a:r>
            <a:endParaRPr sz="2400">
              <a:latin typeface="Georgia"/>
              <a:ea typeface="Georgia"/>
              <a:cs typeface="Georgia"/>
              <a:sym typeface="Georgia"/>
            </a:endParaRPr>
          </a:p>
        </p:txBody>
      </p:sp>
      <p:pic>
        <p:nvPicPr>
          <p:cNvPr id="85" name="Google Shape;85;p15"/>
          <p:cNvPicPr preferRelativeResize="0"/>
          <p:nvPr/>
        </p:nvPicPr>
        <p:blipFill>
          <a:blip r:embed="rId3">
            <a:alphaModFix/>
          </a:blip>
          <a:stretch>
            <a:fillRect/>
          </a:stretch>
        </p:blipFill>
        <p:spPr>
          <a:xfrm>
            <a:off x="5967598" y="3637500"/>
            <a:ext cx="3017975" cy="1362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6"/>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 sz="2816">
                <a:latin typeface="Georgia"/>
                <a:ea typeface="Georgia"/>
                <a:cs typeface="Georgia"/>
                <a:sym typeface="Georgia"/>
              </a:rPr>
              <a:t>Continuation…</a:t>
            </a:r>
            <a:endParaRPr sz="2816">
              <a:latin typeface="Georgia"/>
              <a:ea typeface="Georgia"/>
              <a:cs typeface="Georgia"/>
              <a:sym typeface="Georgia"/>
            </a:endParaRPr>
          </a:p>
          <a:p>
            <a:pPr indent="0" lvl="0" marL="0" rtl="0" algn="l">
              <a:spcBef>
                <a:spcPts val="1200"/>
              </a:spcBef>
              <a:spcAft>
                <a:spcPts val="0"/>
              </a:spcAft>
              <a:buNone/>
            </a:pPr>
            <a:r>
              <a:t/>
            </a:r>
            <a:endParaRPr sz="3150">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sp>
        <p:nvSpPr>
          <p:cNvPr id="91" name="Google Shape;91;p16"/>
          <p:cNvSpPr txBox="1"/>
          <p:nvPr>
            <p:ph idx="1" type="body"/>
          </p:nvPr>
        </p:nvSpPr>
        <p:spPr>
          <a:xfrm>
            <a:off x="311700" y="1417800"/>
            <a:ext cx="8520600" cy="3581700"/>
          </a:xfrm>
          <a:prstGeom prst="rect">
            <a:avLst/>
          </a:prstGeom>
        </p:spPr>
        <p:txBody>
          <a:bodyPr anchorCtr="0" anchor="t" bIns="91425" lIns="91425" spcFirstLastPara="1" rIns="91425" wrap="square" tIns="91425">
            <a:normAutofit fontScale="40000" lnSpcReduction="20000"/>
          </a:bodyPr>
          <a:lstStyle/>
          <a:p>
            <a:pPr indent="-384810" lvl="0" marL="457200" rtl="0" algn="l">
              <a:spcBef>
                <a:spcPts val="1200"/>
              </a:spcBef>
              <a:spcAft>
                <a:spcPts val="0"/>
              </a:spcAft>
              <a:buSzPct val="100000"/>
              <a:buFont typeface="Georgia"/>
              <a:buChar char="★"/>
            </a:pPr>
            <a:r>
              <a:rPr lang="en" sz="6150">
                <a:latin typeface="Times New Roman"/>
                <a:ea typeface="Times New Roman"/>
                <a:cs typeface="Times New Roman"/>
                <a:sym typeface="Times New Roman"/>
              </a:rPr>
              <a:t>Additionally, it will provide each Multilingual Learners the opportunity to be successful in academic areas and to develop listening, speaking, reading, and writing proficiency, while creating a learning environment that encourages student pride in their cultural heritage and provides the cognitive and affective support to help students become contributing members of society. </a:t>
            </a:r>
            <a:endParaRPr sz="6150">
              <a:latin typeface="Times New Roman"/>
              <a:ea typeface="Times New Roman"/>
              <a:cs typeface="Times New Roman"/>
              <a:sym typeface="Times New Roman"/>
            </a:endParaRPr>
          </a:p>
          <a:p>
            <a:pPr indent="0" lvl="0" marL="457200" rtl="0" algn="l">
              <a:spcBef>
                <a:spcPts val="1200"/>
              </a:spcBef>
              <a:spcAft>
                <a:spcPts val="0"/>
              </a:spcAft>
              <a:buNone/>
            </a:pPr>
            <a:r>
              <a:t/>
            </a:r>
            <a:endParaRPr sz="2400">
              <a:latin typeface="Times New Roman"/>
              <a:ea typeface="Times New Roman"/>
              <a:cs typeface="Times New Roman"/>
              <a:sym typeface="Times New Roman"/>
            </a:endParaRPr>
          </a:p>
          <a:p>
            <a:pPr indent="0" lvl="0" marL="457200" rtl="0" algn="l">
              <a:spcBef>
                <a:spcPts val="1200"/>
              </a:spcBef>
              <a:spcAft>
                <a:spcPts val="0"/>
              </a:spcAft>
              <a:buNone/>
            </a:pPr>
            <a:r>
              <a:t/>
            </a:r>
            <a:endParaRPr b="1" sz="2400">
              <a:latin typeface="Georgia"/>
              <a:ea typeface="Georgia"/>
              <a:cs typeface="Georgia"/>
              <a:sym typeface="Georgia"/>
            </a:endParaRPr>
          </a:p>
          <a:p>
            <a:pPr indent="0" lvl="0" marL="0" rtl="0" algn="l">
              <a:spcBef>
                <a:spcPts val="1200"/>
              </a:spcBef>
              <a:spcAft>
                <a:spcPts val="1200"/>
              </a:spcAft>
              <a:buNone/>
            </a:pPr>
            <a:r>
              <a:t/>
            </a:r>
            <a:endParaRPr sz="2400">
              <a:latin typeface="Georgia"/>
              <a:ea typeface="Georgia"/>
              <a:cs typeface="Georgia"/>
              <a:sym typeface="Georgia"/>
            </a:endParaRPr>
          </a:p>
        </p:txBody>
      </p:sp>
      <p:pic>
        <p:nvPicPr>
          <p:cNvPr id="92" name="Google Shape;92;p16"/>
          <p:cNvPicPr preferRelativeResize="0"/>
          <p:nvPr/>
        </p:nvPicPr>
        <p:blipFill>
          <a:blip r:embed="rId3">
            <a:alphaModFix/>
          </a:blip>
          <a:stretch>
            <a:fillRect/>
          </a:stretch>
        </p:blipFill>
        <p:spPr>
          <a:xfrm>
            <a:off x="5967598" y="3637500"/>
            <a:ext cx="3017975" cy="1362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7"/>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50">
                <a:latin typeface="Georgia"/>
                <a:ea typeface="Georgia"/>
                <a:cs typeface="Georgia"/>
                <a:sym typeface="Georgia"/>
              </a:rPr>
              <a:t>Identification</a:t>
            </a:r>
            <a:r>
              <a:rPr lang="en" sz="3150">
                <a:latin typeface="Georgia"/>
                <a:ea typeface="Georgia"/>
                <a:cs typeface="Georgia"/>
                <a:sym typeface="Georgia"/>
              </a:rPr>
              <a:t> Process</a:t>
            </a:r>
            <a:endParaRPr sz="3150">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sp>
        <p:nvSpPr>
          <p:cNvPr id="98" name="Google Shape;98;p17"/>
          <p:cNvSpPr txBox="1"/>
          <p:nvPr>
            <p:ph idx="1" type="body"/>
          </p:nvPr>
        </p:nvSpPr>
        <p:spPr>
          <a:xfrm>
            <a:off x="267600" y="1294975"/>
            <a:ext cx="8608800" cy="3270300"/>
          </a:xfrm>
          <a:prstGeom prst="rect">
            <a:avLst/>
          </a:prstGeom>
        </p:spPr>
        <p:txBody>
          <a:bodyPr anchorCtr="0" anchor="t" bIns="91425" lIns="91425" spcFirstLastPara="1" rIns="91425" wrap="square" tIns="91425">
            <a:normAutofit fontScale="32500" lnSpcReduction="10000"/>
          </a:bodyPr>
          <a:lstStyle/>
          <a:p>
            <a:pPr indent="-345669" lvl="0" marL="457200" rtl="0" algn="l">
              <a:spcBef>
                <a:spcPts val="1200"/>
              </a:spcBef>
              <a:spcAft>
                <a:spcPts val="0"/>
              </a:spcAft>
              <a:buSzPct val="100000"/>
              <a:buFont typeface="Georgia"/>
              <a:buChar char="★"/>
            </a:pPr>
            <a:r>
              <a:rPr lang="en" sz="5672">
                <a:latin typeface="Georgia"/>
                <a:ea typeface="Georgia"/>
                <a:cs typeface="Georgia"/>
                <a:sym typeface="Georgia"/>
              </a:rPr>
              <a:t>Parents complete school registration process.</a:t>
            </a:r>
            <a:endParaRPr sz="5672">
              <a:latin typeface="Georgia"/>
              <a:ea typeface="Georgia"/>
              <a:cs typeface="Georgia"/>
              <a:sym typeface="Georgia"/>
            </a:endParaRPr>
          </a:p>
          <a:p>
            <a:pPr indent="-345669" lvl="0" marL="457200" rtl="0" algn="l">
              <a:spcBef>
                <a:spcPts val="0"/>
              </a:spcBef>
              <a:spcAft>
                <a:spcPts val="0"/>
              </a:spcAft>
              <a:buSzPct val="100000"/>
              <a:buFont typeface="Georgia"/>
              <a:buChar char="★"/>
            </a:pPr>
            <a:r>
              <a:rPr lang="en" sz="5672">
                <a:latin typeface="Georgia"/>
                <a:ea typeface="Georgia"/>
                <a:cs typeface="Georgia"/>
                <a:sym typeface="Georgia"/>
              </a:rPr>
              <a:t>As part of the registration parents fill out the Home Language Survey.</a:t>
            </a:r>
            <a:endParaRPr sz="5672">
              <a:latin typeface="Georgia"/>
              <a:ea typeface="Georgia"/>
              <a:cs typeface="Georgia"/>
              <a:sym typeface="Georgia"/>
            </a:endParaRPr>
          </a:p>
          <a:p>
            <a:pPr indent="-345669" lvl="0" marL="457200" rtl="0" algn="l">
              <a:spcBef>
                <a:spcPts val="0"/>
              </a:spcBef>
              <a:spcAft>
                <a:spcPts val="0"/>
              </a:spcAft>
              <a:buSzPct val="100000"/>
              <a:buFont typeface="Georgia"/>
              <a:buChar char="★"/>
            </a:pPr>
            <a:r>
              <a:rPr lang="en" sz="5672">
                <a:latin typeface="Georgia"/>
                <a:ea typeface="Georgia"/>
                <a:cs typeface="Georgia"/>
                <a:sym typeface="Georgia"/>
              </a:rPr>
              <a:t>The information obtained from the survey will determine if your child will be administered a placement test or if the student was already receiving the services during the previous school year and has not exited the program.</a:t>
            </a:r>
            <a:endParaRPr sz="5672">
              <a:latin typeface="Georgia"/>
              <a:ea typeface="Georgia"/>
              <a:cs typeface="Georgia"/>
              <a:sym typeface="Georgia"/>
            </a:endParaRPr>
          </a:p>
          <a:p>
            <a:pPr indent="-345669" lvl="0" marL="457200" rtl="0" algn="l">
              <a:spcBef>
                <a:spcPts val="0"/>
              </a:spcBef>
              <a:spcAft>
                <a:spcPts val="0"/>
              </a:spcAft>
              <a:buSzPct val="100000"/>
              <a:buFont typeface="Georgia"/>
              <a:buChar char="★"/>
            </a:pPr>
            <a:r>
              <a:rPr lang="en" sz="5672">
                <a:latin typeface="Georgia"/>
                <a:ea typeface="Georgia"/>
                <a:cs typeface="Georgia"/>
                <a:sym typeface="Georgia"/>
              </a:rPr>
              <a:t>The four language domains tested are reading, writing, listening and speaking.</a:t>
            </a:r>
            <a:endParaRPr sz="5672">
              <a:latin typeface="Georgia"/>
              <a:ea typeface="Georgia"/>
              <a:cs typeface="Georgia"/>
              <a:sym typeface="Georgia"/>
            </a:endParaRPr>
          </a:p>
          <a:p>
            <a:pPr indent="-345669" lvl="0" marL="457200" rtl="0" algn="l">
              <a:spcBef>
                <a:spcPts val="0"/>
              </a:spcBef>
              <a:spcAft>
                <a:spcPts val="0"/>
              </a:spcAft>
              <a:buSzPct val="100000"/>
              <a:buFont typeface="Georgia"/>
              <a:buChar char="★"/>
            </a:pPr>
            <a:r>
              <a:rPr lang="en" sz="5672">
                <a:latin typeface="Georgia"/>
                <a:ea typeface="Georgia"/>
                <a:cs typeface="Georgia"/>
                <a:sym typeface="Georgia"/>
              </a:rPr>
              <a:t>The parents of qualifying students will receive a notification letter.</a:t>
            </a:r>
            <a:endParaRPr sz="5672">
              <a:latin typeface="Georgia"/>
              <a:ea typeface="Georgia"/>
              <a:cs typeface="Georgia"/>
              <a:sym typeface="Georgia"/>
            </a:endParaRPr>
          </a:p>
          <a:p>
            <a:pPr indent="0" lvl="0" marL="457200" rtl="0" algn="l">
              <a:spcBef>
                <a:spcPts val="1200"/>
              </a:spcBef>
              <a:spcAft>
                <a:spcPts val="0"/>
              </a:spcAft>
              <a:buNone/>
            </a:pPr>
            <a:r>
              <a:t/>
            </a:r>
            <a:endParaRPr sz="2400">
              <a:latin typeface="Georgia"/>
              <a:ea typeface="Georgia"/>
              <a:cs typeface="Georgia"/>
              <a:sym typeface="Georgia"/>
            </a:endParaRPr>
          </a:p>
          <a:p>
            <a:pPr indent="0" lvl="0" marL="0" rtl="0" algn="l">
              <a:spcBef>
                <a:spcPts val="1200"/>
              </a:spcBef>
              <a:spcAft>
                <a:spcPts val="1200"/>
              </a:spcAft>
              <a:buNone/>
            </a:pPr>
            <a:r>
              <a:t/>
            </a:r>
            <a:endParaRPr sz="2400">
              <a:latin typeface="Georgia"/>
              <a:ea typeface="Georgia"/>
              <a:cs typeface="Georgia"/>
              <a:sym typeface="Georgia"/>
            </a:endParaRPr>
          </a:p>
        </p:txBody>
      </p:sp>
      <p:pic>
        <p:nvPicPr>
          <p:cNvPr id="99" name="Google Shape;99;p17"/>
          <p:cNvPicPr preferRelativeResize="0"/>
          <p:nvPr/>
        </p:nvPicPr>
        <p:blipFill>
          <a:blip r:embed="rId3">
            <a:alphaModFix/>
          </a:blip>
          <a:stretch>
            <a:fillRect/>
          </a:stretch>
        </p:blipFill>
        <p:spPr>
          <a:xfrm>
            <a:off x="6571400" y="3910000"/>
            <a:ext cx="2414175" cy="1089575"/>
          </a:xfrm>
          <a:prstGeom prst="rect">
            <a:avLst/>
          </a:prstGeom>
          <a:noFill/>
          <a:ln>
            <a:noFill/>
          </a:ln>
        </p:spPr>
      </p:pic>
      <p:pic>
        <p:nvPicPr>
          <p:cNvPr id="100" name="Google Shape;100;p17"/>
          <p:cNvPicPr preferRelativeResize="0"/>
          <p:nvPr/>
        </p:nvPicPr>
        <p:blipFill>
          <a:blip r:embed="rId4">
            <a:alphaModFix/>
          </a:blip>
          <a:stretch>
            <a:fillRect/>
          </a:stretch>
        </p:blipFill>
        <p:spPr>
          <a:xfrm>
            <a:off x="7615450" y="184250"/>
            <a:ext cx="1143500" cy="1402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 sz="2927">
                <a:latin typeface="Georgia"/>
                <a:ea typeface="Georgia"/>
                <a:cs typeface="Georgia"/>
                <a:sym typeface="Georgia"/>
              </a:rPr>
              <a:t>Monitoring Progress</a:t>
            </a:r>
            <a:endParaRPr sz="2927">
              <a:latin typeface="Georgia"/>
              <a:ea typeface="Georgia"/>
              <a:cs typeface="Georgia"/>
              <a:sym typeface="Georgia"/>
            </a:endParaRPr>
          </a:p>
          <a:p>
            <a:pPr indent="0" lvl="0" marL="0" rtl="0" algn="l">
              <a:spcBef>
                <a:spcPts val="1200"/>
              </a:spcBef>
              <a:spcAft>
                <a:spcPts val="0"/>
              </a:spcAft>
              <a:buNone/>
            </a:pPr>
            <a:r>
              <a:t/>
            </a:r>
            <a:endParaRPr sz="3150">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pic>
        <p:nvPicPr>
          <p:cNvPr id="106" name="Google Shape;106;p18"/>
          <p:cNvPicPr preferRelativeResize="0"/>
          <p:nvPr/>
        </p:nvPicPr>
        <p:blipFill>
          <a:blip r:embed="rId3">
            <a:alphaModFix/>
          </a:blip>
          <a:stretch>
            <a:fillRect/>
          </a:stretch>
        </p:blipFill>
        <p:spPr>
          <a:xfrm>
            <a:off x="5967598" y="3637500"/>
            <a:ext cx="3017975" cy="1362075"/>
          </a:xfrm>
          <a:prstGeom prst="rect">
            <a:avLst/>
          </a:prstGeom>
          <a:noFill/>
          <a:ln>
            <a:noFill/>
          </a:ln>
        </p:spPr>
      </p:pic>
      <p:sp>
        <p:nvSpPr>
          <p:cNvPr id="107" name="Google Shape;107;p18"/>
          <p:cNvSpPr txBox="1"/>
          <p:nvPr>
            <p:ph idx="1" type="body"/>
          </p:nvPr>
        </p:nvSpPr>
        <p:spPr>
          <a:xfrm>
            <a:off x="267600" y="1294975"/>
            <a:ext cx="8608800" cy="32703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rPr lang="en" sz="2000">
                <a:solidFill>
                  <a:srgbClr val="FFFFFF"/>
                </a:solidFill>
                <a:latin typeface="Georgia"/>
                <a:ea typeface="Georgia"/>
                <a:cs typeface="Georgia"/>
                <a:sym typeface="Georgia"/>
              </a:rPr>
              <a:t>We work to ensure that all multilingual students achieve academic success and have access to excellent teaching and meaningful learning through language support and resources. Therefore in January, all multilingual students in grades 9-12 are administered the state required LAS Links test. This is a computer based test that will assess the student's proficiency level in the four domains of reading, writing, listening, and speaking in the English language.</a:t>
            </a:r>
            <a:endParaRPr sz="2000">
              <a:latin typeface="Georgia"/>
              <a:ea typeface="Georgia"/>
              <a:cs typeface="Georgia"/>
              <a:sym typeface="Georgia"/>
            </a:endParaRPr>
          </a:p>
          <a:p>
            <a:pPr indent="0" lvl="0" marL="457200" rtl="0" algn="l">
              <a:spcBef>
                <a:spcPts val="1200"/>
              </a:spcBef>
              <a:spcAft>
                <a:spcPts val="0"/>
              </a:spcAft>
              <a:buNone/>
            </a:pPr>
            <a:r>
              <a:t/>
            </a:r>
            <a:endParaRPr sz="2400">
              <a:latin typeface="Georgia"/>
              <a:ea typeface="Georgia"/>
              <a:cs typeface="Georgia"/>
              <a:sym typeface="Georgia"/>
            </a:endParaRPr>
          </a:p>
          <a:p>
            <a:pPr indent="0" lvl="0" marL="0" rtl="0" algn="l">
              <a:spcBef>
                <a:spcPts val="1200"/>
              </a:spcBef>
              <a:spcAft>
                <a:spcPts val="1200"/>
              </a:spcAft>
              <a:buNone/>
            </a:pPr>
            <a:r>
              <a:t/>
            </a:r>
            <a:endParaRPr sz="2400">
              <a:latin typeface="Georgia"/>
              <a:ea typeface="Georgia"/>
              <a:cs typeface="Georgia"/>
              <a:sym typeface="Georgia"/>
            </a:endParaRPr>
          </a:p>
        </p:txBody>
      </p:sp>
      <p:pic>
        <p:nvPicPr>
          <p:cNvPr id="108" name="Google Shape;108;p18"/>
          <p:cNvPicPr preferRelativeResize="0"/>
          <p:nvPr/>
        </p:nvPicPr>
        <p:blipFill>
          <a:blip r:embed="rId4">
            <a:alphaModFix/>
          </a:blip>
          <a:stretch>
            <a:fillRect/>
          </a:stretch>
        </p:blipFill>
        <p:spPr>
          <a:xfrm>
            <a:off x="311700" y="3299150"/>
            <a:ext cx="2550624" cy="1700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 sz="2927">
                <a:latin typeface="Georgia"/>
                <a:ea typeface="Georgia"/>
                <a:cs typeface="Georgia"/>
                <a:sym typeface="Georgia"/>
              </a:rPr>
              <a:t>Exiting the Multilingual Program</a:t>
            </a:r>
            <a:endParaRPr sz="2927">
              <a:latin typeface="Georgia"/>
              <a:ea typeface="Georgia"/>
              <a:cs typeface="Georgia"/>
              <a:sym typeface="Georgia"/>
            </a:endParaRPr>
          </a:p>
          <a:p>
            <a:pPr indent="0" lvl="0" marL="0" rtl="0" algn="l">
              <a:spcBef>
                <a:spcPts val="1200"/>
              </a:spcBef>
              <a:spcAft>
                <a:spcPts val="0"/>
              </a:spcAft>
              <a:buNone/>
            </a:pPr>
            <a:r>
              <a:t/>
            </a:r>
            <a:endParaRPr sz="3150">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pic>
        <p:nvPicPr>
          <p:cNvPr id="114" name="Google Shape;114;p19"/>
          <p:cNvPicPr preferRelativeResize="0"/>
          <p:nvPr/>
        </p:nvPicPr>
        <p:blipFill>
          <a:blip r:embed="rId3">
            <a:alphaModFix/>
          </a:blip>
          <a:stretch>
            <a:fillRect/>
          </a:stretch>
        </p:blipFill>
        <p:spPr>
          <a:xfrm>
            <a:off x="5967598" y="3637500"/>
            <a:ext cx="3017975" cy="1362075"/>
          </a:xfrm>
          <a:prstGeom prst="rect">
            <a:avLst/>
          </a:prstGeom>
          <a:noFill/>
          <a:ln>
            <a:noFill/>
          </a:ln>
        </p:spPr>
      </p:pic>
      <p:sp>
        <p:nvSpPr>
          <p:cNvPr id="115" name="Google Shape;115;p19"/>
          <p:cNvSpPr txBox="1"/>
          <p:nvPr/>
        </p:nvSpPr>
        <p:spPr>
          <a:xfrm>
            <a:off x="2269000" y="1450900"/>
            <a:ext cx="6237000" cy="27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Georgia"/>
                <a:ea typeface="Georgia"/>
                <a:cs typeface="Georgia"/>
                <a:sym typeface="Georgia"/>
              </a:rPr>
              <a:t>E</a:t>
            </a:r>
            <a:r>
              <a:rPr lang="en" sz="2000">
                <a:solidFill>
                  <a:srgbClr val="FFFFFF"/>
                </a:solidFill>
                <a:latin typeface="Georgia"/>
                <a:ea typeface="Georgia"/>
                <a:cs typeface="Georgia"/>
                <a:sym typeface="Georgia"/>
              </a:rPr>
              <a:t>nglish</a:t>
            </a:r>
            <a:r>
              <a:rPr lang="en" sz="2000">
                <a:solidFill>
                  <a:srgbClr val="FFFFFF"/>
                </a:solidFill>
                <a:latin typeface="Georgia"/>
                <a:ea typeface="Georgia"/>
                <a:cs typeface="Georgia"/>
                <a:sym typeface="Georgia"/>
              </a:rPr>
              <a:t> language proficiency results from the LAS Links test are used to exit students from the Multilingual Learners Program. In order to exit the program the state mandates for the student's English proficiency level to be at a 4 or 5 in the areas of Reading, Writing and Overall score.</a:t>
            </a:r>
            <a:endParaRPr sz="2000">
              <a:latin typeface="Georgia"/>
              <a:ea typeface="Georgia"/>
              <a:cs typeface="Georgia"/>
              <a:sym typeface="Georgia"/>
            </a:endParaRPr>
          </a:p>
        </p:txBody>
      </p:sp>
      <p:pic>
        <p:nvPicPr>
          <p:cNvPr id="116" name="Google Shape;116;p19"/>
          <p:cNvPicPr preferRelativeResize="0"/>
          <p:nvPr/>
        </p:nvPicPr>
        <p:blipFill>
          <a:blip r:embed="rId4">
            <a:alphaModFix/>
          </a:blip>
          <a:stretch>
            <a:fillRect/>
          </a:stretch>
        </p:blipFill>
        <p:spPr>
          <a:xfrm>
            <a:off x="414550" y="2092475"/>
            <a:ext cx="2100098" cy="2518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 sz="2927">
                <a:latin typeface="Georgia"/>
                <a:ea typeface="Georgia"/>
                <a:cs typeface="Georgia"/>
                <a:sym typeface="Georgia"/>
              </a:rPr>
              <a:t>Contact Information</a:t>
            </a:r>
            <a:endParaRPr sz="2927">
              <a:latin typeface="Georgia"/>
              <a:ea typeface="Georgia"/>
              <a:cs typeface="Georgia"/>
              <a:sym typeface="Georgia"/>
            </a:endParaRPr>
          </a:p>
          <a:p>
            <a:pPr indent="0" lvl="0" marL="0" rtl="0" algn="l">
              <a:spcBef>
                <a:spcPts val="1200"/>
              </a:spcBef>
              <a:spcAft>
                <a:spcPts val="0"/>
              </a:spcAft>
              <a:buNone/>
            </a:pPr>
            <a:r>
              <a:t/>
            </a:r>
            <a:endParaRPr sz="3150">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pic>
        <p:nvPicPr>
          <p:cNvPr id="122" name="Google Shape;122;p20"/>
          <p:cNvPicPr preferRelativeResize="0"/>
          <p:nvPr/>
        </p:nvPicPr>
        <p:blipFill>
          <a:blip r:embed="rId3">
            <a:alphaModFix/>
          </a:blip>
          <a:stretch>
            <a:fillRect/>
          </a:stretch>
        </p:blipFill>
        <p:spPr>
          <a:xfrm>
            <a:off x="5967598" y="3637500"/>
            <a:ext cx="3017975" cy="1362075"/>
          </a:xfrm>
          <a:prstGeom prst="rect">
            <a:avLst/>
          </a:prstGeom>
          <a:noFill/>
          <a:ln>
            <a:noFill/>
          </a:ln>
        </p:spPr>
      </p:pic>
      <p:sp>
        <p:nvSpPr>
          <p:cNvPr id="123" name="Google Shape;123;p20"/>
          <p:cNvSpPr txBox="1"/>
          <p:nvPr/>
        </p:nvSpPr>
        <p:spPr>
          <a:xfrm>
            <a:off x="414550" y="1678675"/>
            <a:ext cx="8030100" cy="30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Georgia"/>
                <a:ea typeface="Georgia"/>
                <a:cs typeface="Georgia"/>
                <a:sym typeface="Georgia"/>
              </a:rPr>
              <a:t>Mrs. Ortega</a:t>
            </a:r>
            <a:endParaRPr sz="2000">
              <a:solidFill>
                <a:srgbClr val="FFFFFF"/>
              </a:solidFill>
              <a:latin typeface="Georgia"/>
              <a:ea typeface="Georgia"/>
              <a:cs typeface="Georgia"/>
              <a:sym typeface="Georgia"/>
            </a:endParaRPr>
          </a:p>
          <a:p>
            <a:pPr indent="0" lvl="0" marL="0" rtl="0" algn="l">
              <a:spcBef>
                <a:spcPts val="0"/>
              </a:spcBef>
              <a:spcAft>
                <a:spcPts val="0"/>
              </a:spcAft>
              <a:buNone/>
            </a:pPr>
            <a:r>
              <a:rPr lang="en" sz="2000" u="sng">
                <a:solidFill>
                  <a:schemeClr val="hlink"/>
                </a:solidFill>
                <a:latin typeface="Georgia"/>
                <a:ea typeface="Georgia"/>
                <a:cs typeface="Georgia"/>
                <a:sym typeface="Georgia"/>
                <a:hlinkClick r:id="rId4"/>
              </a:rPr>
              <a:t>jortegagonzalez@crec.org</a:t>
            </a:r>
            <a:endParaRPr sz="2000">
              <a:solidFill>
                <a:srgbClr val="FFFFFF"/>
              </a:solidFill>
              <a:latin typeface="Georgia"/>
              <a:ea typeface="Georgia"/>
              <a:cs typeface="Georgia"/>
              <a:sym typeface="Georgia"/>
            </a:endParaRPr>
          </a:p>
          <a:p>
            <a:pPr indent="0" lvl="0" marL="0" rtl="0" algn="l">
              <a:spcBef>
                <a:spcPts val="0"/>
              </a:spcBef>
              <a:spcAft>
                <a:spcPts val="0"/>
              </a:spcAft>
              <a:buNone/>
            </a:pPr>
            <a:r>
              <a:t/>
            </a:r>
            <a:endParaRPr sz="2000">
              <a:solidFill>
                <a:schemeClr val="dk1"/>
              </a:solidFill>
              <a:latin typeface="Georgia"/>
              <a:ea typeface="Georgia"/>
              <a:cs typeface="Georgia"/>
              <a:sym typeface="Georgia"/>
            </a:endParaRPr>
          </a:p>
          <a:p>
            <a:pPr indent="0" lvl="0" marL="0" rtl="0" algn="l">
              <a:spcBef>
                <a:spcPts val="0"/>
              </a:spcBef>
              <a:spcAft>
                <a:spcPts val="0"/>
              </a:spcAft>
              <a:buNone/>
            </a:pPr>
            <a:r>
              <a:rPr lang="en" sz="2000">
                <a:solidFill>
                  <a:srgbClr val="FFFFFF"/>
                </a:solidFill>
                <a:latin typeface="Georgia"/>
                <a:ea typeface="Georgia"/>
                <a:cs typeface="Georgia"/>
                <a:sym typeface="Georgia"/>
              </a:rPr>
              <a:t>Mr. Gonzalez</a:t>
            </a:r>
            <a:endParaRPr sz="2000">
              <a:solidFill>
                <a:srgbClr val="FFFFFF"/>
              </a:solidFill>
              <a:latin typeface="Georgia"/>
              <a:ea typeface="Georgia"/>
              <a:cs typeface="Georgia"/>
              <a:sym typeface="Georgia"/>
            </a:endParaRPr>
          </a:p>
          <a:p>
            <a:pPr indent="0" lvl="0" marL="0" rtl="0" algn="l">
              <a:spcBef>
                <a:spcPts val="0"/>
              </a:spcBef>
              <a:spcAft>
                <a:spcPts val="0"/>
              </a:spcAft>
              <a:buNone/>
            </a:pPr>
            <a:r>
              <a:rPr lang="en" sz="2000" u="sng">
                <a:solidFill>
                  <a:schemeClr val="hlink"/>
                </a:solidFill>
                <a:latin typeface="Georgia"/>
                <a:ea typeface="Georgia"/>
                <a:cs typeface="Georgia"/>
                <a:sym typeface="Georgia"/>
                <a:hlinkClick r:id="rId5"/>
              </a:rPr>
              <a:t>ogonzalez@crec.org</a:t>
            </a:r>
            <a:r>
              <a:rPr lang="en" sz="2000">
                <a:solidFill>
                  <a:srgbClr val="FFFFFF"/>
                </a:solidFill>
                <a:latin typeface="Georgia"/>
                <a:ea typeface="Georgia"/>
                <a:cs typeface="Georgia"/>
                <a:sym typeface="Georgia"/>
              </a:rPr>
              <a:t> </a:t>
            </a:r>
            <a:endParaRPr sz="2000">
              <a:solidFill>
                <a:srgbClr val="FFFFFF"/>
              </a:solidFill>
              <a:latin typeface="Georgia"/>
              <a:ea typeface="Georgia"/>
              <a:cs typeface="Georgia"/>
              <a:sym typeface="Georgia"/>
            </a:endParaRPr>
          </a:p>
          <a:p>
            <a:pPr indent="0" lvl="0" marL="0" rtl="0" algn="l">
              <a:spcBef>
                <a:spcPts val="0"/>
              </a:spcBef>
              <a:spcAft>
                <a:spcPts val="0"/>
              </a:spcAft>
              <a:buNone/>
            </a:pPr>
            <a:r>
              <a:t/>
            </a:r>
            <a:endParaRPr sz="2000">
              <a:solidFill>
                <a:srgbClr val="FFFFFF"/>
              </a:solidFill>
              <a:latin typeface="Georgia"/>
              <a:ea typeface="Georgia"/>
              <a:cs typeface="Georgia"/>
              <a:sym typeface="Georgia"/>
            </a:endParaRPr>
          </a:p>
          <a:p>
            <a:pPr indent="0" lvl="0" marL="0" rtl="0" algn="l">
              <a:lnSpc>
                <a:spcPct val="136363"/>
              </a:lnSpc>
              <a:spcBef>
                <a:spcPts val="1200"/>
              </a:spcBef>
              <a:spcAft>
                <a:spcPts val="0"/>
              </a:spcAft>
              <a:buNone/>
            </a:pPr>
            <a:r>
              <a:rPr lang="en" sz="2000">
                <a:solidFill>
                  <a:schemeClr val="dk1"/>
                </a:solidFill>
                <a:latin typeface="Georgia"/>
                <a:ea typeface="Georgia"/>
                <a:cs typeface="Georgia"/>
                <a:sym typeface="Georgia"/>
              </a:rPr>
              <a:t>(</a:t>
            </a:r>
            <a:r>
              <a:rPr lang="en" sz="2000">
                <a:solidFill>
                  <a:schemeClr val="dk1"/>
                </a:solidFill>
                <a:latin typeface="Georgia"/>
                <a:ea typeface="Georgia"/>
                <a:cs typeface="Georgia"/>
                <a:sym typeface="Georgia"/>
              </a:rPr>
              <a:t>860) 253-0274  Ext. 7813</a:t>
            </a:r>
            <a:endParaRPr sz="2000">
              <a:solidFill>
                <a:srgbClr val="FFFFFF"/>
              </a:solidFill>
              <a:latin typeface="Georgia"/>
              <a:ea typeface="Georgia"/>
              <a:cs typeface="Georgia"/>
              <a:sym typeface="Georgia"/>
            </a:endParaRPr>
          </a:p>
          <a:p>
            <a:pPr indent="0" lvl="0" marL="0" rtl="0" algn="l">
              <a:spcBef>
                <a:spcPts val="1200"/>
              </a:spcBef>
              <a:spcAft>
                <a:spcPts val="0"/>
              </a:spcAft>
              <a:buNone/>
            </a:pPr>
            <a:r>
              <a:t/>
            </a:r>
            <a:endParaRPr sz="1800">
              <a:solidFill>
                <a:srgbClr val="FFFFFF"/>
              </a:solidFill>
              <a:latin typeface="Comfortaa SemiBold"/>
              <a:ea typeface="Comfortaa SemiBold"/>
              <a:cs typeface="Comfortaa SemiBold"/>
              <a:sym typeface="Comfortaa SemiBold"/>
            </a:endParaRPr>
          </a:p>
          <a:p>
            <a:pPr indent="0" lvl="0" marL="0" rtl="0" algn="l">
              <a:spcBef>
                <a:spcPts val="0"/>
              </a:spcBef>
              <a:spcAft>
                <a:spcPts val="0"/>
              </a:spcAft>
              <a:buNone/>
            </a:pPr>
            <a:r>
              <a:t/>
            </a:r>
            <a:endParaRPr sz="1800">
              <a:solidFill>
                <a:srgbClr val="FFFFFF"/>
              </a:solidFill>
              <a:latin typeface="Comfortaa SemiBold"/>
              <a:ea typeface="Comfortaa SemiBold"/>
              <a:cs typeface="Comfortaa SemiBold"/>
              <a:sym typeface="Comfortaa SemiBold"/>
            </a:endParaRPr>
          </a:p>
        </p:txBody>
      </p:sp>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